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"/>
  </p:notesMasterIdLst>
  <p:sldIdLst>
    <p:sldId id="339" r:id="rId3"/>
    <p:sldId id="407" r:id="rId4"/>
  </p:sldIdLst>
  <p:sldSz cx="10693400" cy="7561263"/>
  <p:notesSz cx="6761163" cy="9942513"/>
  <p:defaultTextStyle>
    <a:defPPr>
      <a:defRPr lang="zh-CN"/>
    </a:defPPr>
    <a:lvl1pPr marL="0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27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E94"/>
    <a:srgbClr val="CC00CC"/>
    <a:srgbClr val="780262"/>
    <a:srgbClr val="9E480E"/>
    <a:srgbClr val="FF00FF"/>
    <a:srgbClr val="FFFFCC"/>
    <a:srgbClr val="FFCCFF"/>
    <a:srgbClr val="CCFFFF"/>
    <a:srgbClr val="FF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14"/>
      </p:cViewPr>
      <p:guideLst>
        <p:guide orient="horz" pos="2160"/>
        <p:guide pos="3840"/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5771-5AF1-4149-8665-6C99E3CE1C5E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5084-4EF5-4961-917F-47569EF507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7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3" indent="0" algn="ctr">
              <a:buNone/>
              <a:defRPr sz="1900"/>
            </a:lvl3pPr>
            <a:lvl4pPr marL="1371513" indent="0" algn="ctr">
              <a:buNone/>
              <a:defRPr sz="1600"/>
            </a:lvl4pPr>
            <a:lvl5pPr marL="1828685" indent="0" algn="ctr">
              <a:buNone/>
              <a:defRPr sz="1600"/>
            </a:lvl5pPr>
            <a:lvl6pPr marL="2285856" indent="0" algn="ctr">
              <a:buNone/>
              <a:defRPr sz="1600"/>
            </a:lvl6pPr>
            <a:lvl7pPr marL="2743027" indent="0" algn="ctr">
              <a:buNone/>
              <a:defRPr sz="1600"/>
            </a:lvl7pPr>
            <a:lvl8pPr marL="3200198" indent="0" algn="ctr">
              <a:buNone/>
              <a:defRPr sz="1600"/>
            </a:lvl8pPr>
            <a:lvl9pPr marL="365736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6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52467" y="402567"/>
            <a:ext cx="2305764" cy="64078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35174" y="402567"/>
            <a:ext cx="6783626" cy="6407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75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9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9"/>
            <a:ext cx="908939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302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302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9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6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9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6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9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2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9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1" y="301058"/>
            <a:ext cx="5977909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3" y="1582268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3" indent="0">
              <a:buNone/>
              <a:defRPr sz="900"/>
            </a:lvl4pPr>
            <a:lvl5pPr marL="1828685" indent="0">
              <a:buNone/>
              <a:defRPr sz="900"/>
            </a:lvl5pPr>
            <a:lvl6pPr marL="2285856" indent="0">
              <a:buNone/>
              <a:defRPr sz="900"/>
            </a:lvl6pPr>
            <a:lvl7pPr marL="2743027" indent="0">
              <a:buNone/>
              <a:defRPr sz="900"/>
            </a:lvl7pPr>
            <a:lvl8pPr marL="3200198" indent="0">
              <a:buNone/>
              <a:defRPr sz="900"/>
            </a:lvl8pPr>
            <a:lvl9pPr marL="365736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8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63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3" indent="0">
              <a:buNone/>
              <a:defRPr sz="2400"/>
            </a:lvl3pPr>
            <a:lvl4pPr marL="1371513" indent="0">
              <a:buNone/>
              <a:defRPr sz="2000"/>
            </a:lvl4pPr>
            <a:lvl5pPr marL="1828685" indent="0">
              <a:buNone/>
              <a:defRPr sz="2000"/>
            </a:lvl5pPr>
            <a:lvl6pPr marL="2285856" indent="0">
              <a:buNone/>
              <a:defRPr sz="2000"/>
            </a:lvl6pPr>
            <a:lvl7pPr marL="2743027" indent="0">
              <a:buNone/>
              <a:defRPr sz="2000"/>
            </a:lvl7pPr>
            <a:lvl8pPr marL="3200198" indent="0">
              <a:buNone/>
              <a:defRPr sz="2000"/>
            </a:lvl8pPr>
            <a:lvl9pPr marL="365736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3" indent="0">
              <a:buNone/>
              <a:defRPr sz="900"/>
            </a:lvl4pPr>
            <a:lvl5pPr marL="1828685" indent="0">
              <a:buNone/>
              <a:defRPr sz="900"/>
            </a:lvl5pPr>
            <a:lvl6pPr marL="2285856" indent="0">
              <a:buNone/>
              <a:defRPr sz="900"/>
            </a:lvl6pPr>
            <a:lvl7pPr marL="2743027" indent="0">
              <a:buNone/>
              <a:defRPr sz="900"/>
            </a:lvl7pPr>
            <a:lvl8pPr marL="3200198" indent="0">
              <a:buNone/>
              <a:defRPr sz="900"/>
            </a:lvl8pPr>
            <a:lvl9pPr marL="365736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87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43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603" y="1885074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603" y="5060104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15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5172" y="2012836"/>
            <a:ext cx="4544695" cy="47975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7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5" y="402573"/>
            <a:ext cx="9223058" cy="14614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9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6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13536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9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6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13536" y="2761961"/>
            <a:ext cx="4546088" cy="40624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7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5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6088" y="1088690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565" y="2268380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3" indent="0">
              <a:buNone/>
              <a:defRPr sz="1200"/>
            </a:lvl3pPr>
            <a:lvl4pPr marL="1371513" indent="0">
              <a:buNone/>
              <a:defRPr sz="1000"/>
            </a:lvl4pPr>
            <a:lvl5pPr marL="1828685" indent="0">
              <a:buNone/>
              <a:defRPr sz="1000"/>
            </a:lvl5pPr>
            <a:lvl6pPr marL="2285856" indent="0">
              <a:buNone/>
              <a:defRPr sz="1000"/>
            </a:lvl6pPr>
            <a:lvl7pPr marL="2743027" indent="0">
              <a:buNone/>
              <a:defRPr sz="1000"/>
            </a:lvl7pPr>
            <a:lvl8pPr marL="3200198" indent="0">
              <a:buNone/>
              <a:defRPr sz="1000"/>
            </a:lvl8pPr>
            <a:lvl9pPr marL="365736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5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6088" y="1088690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3" indent="0">
              <a:buNone/>
              <a:defRPr sz="2400"/>
            </a:lvl3pPr>
            <a:lvl4pPr marL="1371513" indent="0">
              <a:buNone/>
              <a:defRPr sz="2000"/>
            </a:lvl4pPr>
            <a:lvl5pPr marL="1828685" indent="0">
              <a:buNone/>
              <a:defRPr sz="2000"/>
            </a:lvl5pPr>
            <a:lvl6pPr marL="2285856" indent="0">
              <a:buNone/>
              <a:defRPr sz="2000"/>
            </a:lvl6pPr>
            <a:lvl7pPr marL="2743027" indent="0">
              <a:buNone/>
              <a:defRPr sz="2000"/>
            </a:lvl7pPr>
            <a:lvl8pPr marL="3200198" indent="0">
              <a:buNone/>
              <a:defRPr sz="2000"/>
            </a:lvl8pPr>
            <a:lvl9pPr marL="365736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565" y="2268380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3" indent="0">
              <a:buNone/>
              <a:defRPr sz="1200"/>
            </a:lvl3pPr>
            <a:lvl4pPr marL="1371513" indent="0">
              <a:buNone/>
              <a:defRPr sz="1000"/>
            </a:lvl4pPr>
            <a:lvl5pPr marL="1828685" indent="0">
              <a:buNone/>
              <a:defRPr sz="1000"/>
            </a:lvl5pPr>
            <a:lvl6pPr marL="2285856" indent="0">
              <a:buNone/>
              <a:defRPr sz="1000"/>
            </a:lvl6pPr>
            <a:lvl7pPr marL="2743027" indent="0">
              <a:buNone/>
              <a:defRPr sz="1000"/>
            </a:lvl7pPr>
            <a:lvl8pPr marL="3200198" indent="0">
              <a:buNone/>
              <a:defRPr sz="1000"/>
            </a:lvl8pPr>
            <a:lvl9pPr marL="365736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2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5172" y="402573"/>
            <a:ext cx="9223058" cy="1461495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172" y="2012836"/>
            <a:ext cx="9223058" cy="479755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35172" y="7008179"/>
            <a:ext cx="2406015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26D8-98CB-4DFC-80FD-A71D0FE57C50}" type="datetimeFigureOut">
              <a:rPr lang="zh-CN" altLang="en-US" smtClean="0"/>
              <a:t>2018-06-11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42190" y="7008179"/>
            <a:ext cx="3609023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52214" y="7008179"/>
            <a:ext cx="2406015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2204-FFBA-43F7-90EB-1DEED8DE88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6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8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9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0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1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2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4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4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6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302"/>
            <a:ext cx="9624060" cy="499008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1" y="7008178"/>
            <a:ext cx="2495127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80" y="7008178"/>
            <a:ext cx="3386243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8"/>
            <a:ext cx="2495127" cy="40256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8" indent="-228585" algn="l" defTabSz="9143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9" indent="-228585" algn="l" defTabSz="9143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0" indent="-228585" algn="l" defTabSz="9143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1" indent="-228585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2" indent="-228585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4" indent="-228585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4" indent="-228585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6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3655" y="1538160"/>
            <a:ext cx="3893745" cy="243142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indent="457171" algn="just"/>
            <a:r>
              <a:rPr lang="en-US" altLang="zh-CN" i="1" dirty="0" smtClean="0">
                <a:solidFill>
                  <a:prstClr val="black"/>
                </a:solidFill>
              </a:rPr>
              <a:t>Pride </a:t>
            </a:r>
            <a:r>
              <a:rPr lang="en-US" altLang="zh-CN" i="1" dirty="0">
                <a:solidFill>
                  <a:prstClr val="black"/>
                </a:solidFill>
              </a:rPr>
              <a:t>and Prejudice</a:t>
            </a:r>
            <a:r>
              <a:rPr lang="en-US" altLang="zh-CN" dirty="0">
                <a:solidFill>
                  <a:prstClr val="black"/>
                </a:solidFill>
              </a:rPr>
              <a:t> is a novel of manners by </a:t>
            </a:r>
            <a:r>
              <a:rPr lang="en-US" altLang="zh-CN" dirty="0" smtClean="0">
                <a:solidFill>
                  <a:prstClr val="black"/>
                </a:solidFill>
              </a:rPr>
              <a:t>Jane Austin </a:t>
            </a:r>
            <a:r>
              <a:rPr lang="en-US" altLang="zh-CN" dirty="0">
                <a:solidFill>
                  <a:prstClr val="black"/>
                </a:solidFill>
              </a:rPr>
              <a:t>in England in the early 19</a:t>
            </a:r>
            <a:r>
              <a:rPr lang="en-US" altLang="zh-CN" baseline="30000" dirty="0">
                <a:solidFill>
                  <a:prstClr val="black"/>
                </a:solidFill>
              </a:rPr>
              <a:t>th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century. It tells a </a:t>
            </a:r>
            <a:r>
              <a:rPr lang="en-US" altLang="zh-CN" dirty="0">
                <a:solidFill>
                  <a:prstClr val="black"/>
                </a:solidFill>
              </a:rPr>
              <a:t>story of </a:t>
            </a:r>
            <a:r>
              <a:rPr lang="en-US" altLang="zh-CN" dirty="0" smtClean="0">
                <a:solidFill>
                  <a:prstClr val="black"/>
                </a:solidFill>
              </a:rPr>
              <a:t>five </a:t>
            </a:r>
            <a:r>
              <a:rPr lang="en-US" altLang="zh-CN" dirty="0">
                <a:solidFill>
                  <a:prstClr val="black"/>
                </a:solidFill>
              </a:rPr>
              <a:t>unmarried </a:t>
            </a:r>
            <a:r>
              <a:rPr lang="en-US" altLang="zh-CN" dirty="0" smtClean="0">
                <a:solidFill>
                  <a:prstClr val="black"/>
                </a:solidFill>
              </a:rPr>
              <a:t>Bennet daughters’ </a:t>
            </a:r>
            <a:r>
              <a:rPr lang="en-US" altLang="zh-CN" dirty="0">
                <a:solidFill>
                  <a:prstClr val="black"/>
                </a:solidFill>
              </a:rPr>
              <a:t>life after the rich and eligible </a:t>
            </a:r>
            <a:r>
              <a:rPr lang="en-US" altLang="zh-CN" dirty="0" smtClean="0">
                <a:solidFill>
                  <a:prstClr val="black"/>
                </a:solidFill>
              </a:rPr>
              <a:t>Mr. </a:t>
            </a:r>
            <a:r>
              <a:rPr lang="en-US" altLang="zh-CN" dirty="0">
                <a:solidFill>
                  <a:prstClr val="black"/>
                </a:solidFill>
              </a:rPr>
              <a:t>Bingley and his status-conscious </a:t>
            </a:r>
            <a:r>
              <a:rPr lang="en-US" altLang="zh-CN" dirty="0" smtClean="0">
                <a:solidFill>
                  <a:prstClr val="black"/>
                </a:solidFill>
              </a:rPr>
              <a:t>friend, Mr. Darcy</a:t>
            </a:r>
            <a:r>
              <a:rPr lang="en-US" altLang="zh-CN" dirty="0">
                <a:solidFill>
                  <a:prstClr val="black"/>
                </a:solidFill>
              </a:rPr>
              <a:t>, have moved into their </a:t>
            </a:r>
            <a:r>
              <a:rPr lang="en-US" altLang="zh-CN" dirty="0" smtClean="0">
                <a:solidFill>
                  <a:prstClr val="black"/>
                </a:solidFill>
              </a:rPr>
              <a:t>neighborhood.</a:t>
            </a:r>
            <a:endParaRPr lang="zh-CN" altLang="zh-CN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324" y="1639131"/>
            <a:ext cx="4546875" cy="32932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indent="457171" algn="just"/>
            <a:r>
              <a:rPr lang="en-US" altLang="zh-CN" sz="1600" dirty="0">
                <a:solidFill>
                  <a:prstClr val="black"/>
                </a:solidFill>
              </a:rPr>
              <a:t>18</a:t>
            </a:r>
            <a:r>
              <a:rPr lang="zh-CN" altLang="zh-CN" sz="1600" dirty="0">
                <a:solidFill>
                  <a:prstClr val="black"/>
                </a:solidFill>
              </a:rPr>
              <a:t>世纪后期的英国小说中有一股女性感情潮流，充满伤心流泪的感伤情调和为忧郁而忧郁的嗜好。《傲慢与偏见》克服了这种倾向而接近于现代生活。</a:t>
            </a:r>
          </a:p>
          <a:p>
            <a:pPr indent="457171" algn="just"/>
            <a:r>
              <a:rPr lang="zh-CN" altLang="zh-CN" sz="1600" dirty="0">
                <a:solidFill>
                  <a:prstClr val="black"/>
                </a:solidFill>
              </a:rPr>
              <a:t>同时，奥斯汀在这部小说中通过班纳特五个女儿对待终身大事的不同处理，反映了作者本人</a:t>
            </a:r>
            <a:r>
              <a:rPr lang="zh-CN" altLang="en-US" sz="1600" dirty="0">
                <a:solidFill>
                  <a:prstClr val="black"/>
                </a:solidFill>
              </a:rPr>
              <a:t>的</a:t>
            </a:r>
            <a:r>
              <a:rPr lang="zh-CN" altLang="zh-CN" sz="1600" dirty="0">
                <a:solidFill>
                  <a:prstClr val="black"/>
                </a:solidFill>
              </a:rPr>
              <a:t>观点</a:t>
            </a:r>
            <a:r>
              <a:rPr lang="zh-CN" altLang="en-US" sz="1600" dirty="0">
                <a:solidFill>
                  <a:prstClr val="black"/>
                </a:solidFill>
              </a:rPr>
              <a:t>。</a:t>
            </a:r>
            <a:r>
              <a:rPr lang="zh-CN" altLang="zh-CN" sz="1600" dirty="0">
                <a:solidFill>
                  <a:prstClr val="black"/>
                </a:solidFill>
              </a:rPr>
              <a:t>她既反对为金钱而结婚，也反对把婚姻当儿戏。书中的女主人公伊丽莎白对达西先后两次求婚的不同态度，实际上反映了女性对人格独立和平等权利的追求。这是伊丽莎白这一人物形象的进步意义。从女性主义的角度上讲，简</a:t>
            </a:r>
            <a:r>
              <a:rPr lang="en-US" altLang="zh-CN" sz="1600" dirty="0">
                <a:solidFill>
                  <a:prstClr val="black"/>
                </a:solidFill>
              </a:rPr>
              <a:t>·</a:t>
            </a:r>
            <a:r>
              <a:rPr lang="zh-CN" altLang="zh-CN" sz="1600" dirty="0">
                <a:solidFill>
                  <a:prstClr val="black"/>
                </a:solidFill>
              </a:rPr>
              <a:t>奥斯丁是女性文学的先锋人物</a:t>
            </a:r>
            <a:r>
              <a:rPr lang="zh-CN" altLang="en-US" sz="1600" dirty="0">
                <a:solidFill>
                  <a:prstClr val="black"/>
                </a:solidFill>
              </a:rPr>
              <a:t>，她的创作</a:t>
            </a:r>
            <a:r>
              <a:rPr lang="zh-CN" altLang="zh-CN" sz="1600" dirty="0">
                <a:solidFill>
                  <a:prstClr val="black"/>
                </a:solidFill>
              </a:rPr>
              <a:t>对于那个时代来讲确实是一个了不起的尝试。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8"/>
          <a:stretch/>
        </p:blipFill>
        <p:spPr bwMode="auto">
          <a:xfrm>
            <a:off x="533174" y="5102864"/>
            <a:ext cx="1952148" cy="156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5"/>
          <a:stretch/>
        </p:blipFill>
        <p:spPr bwMode="auto">
          <a:xfrm>
            <a:off x="2485322" y="5102865"/>
            <a:ext cx="2103420" cy="156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174" y="6824691"/>
            <a:ext cx="1740607" cy="30777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高一五班 邵馨妍</a:t>
            </a:r>
          </a:p>
        </p:txBody>
      </p:sp>
      <p:sp>
        <p:nvSpPr>
          <p:cNvPr id="2" name="矩形 1"/>
          <p:cNvSpPr/>
          <p:nvPr/>
        </p:nvSpPr>
        <p:spPr>
          <a:xfrm>
            <a:off x="1777442" y="1136823"/>
            <a:ext cx="1415760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我的感受</a:t>
            </a:r>
          </a:p>
        </p:txBody>
      </p:sp>
      <p:sp>
        <p:nvSpPr>
          <p:cNvPr id="3" name="矩形 2"/>
          <p:cNvSpPr/>
          <p:nvPr/>
        </p:nvSpPr>
        <p:spPr>
          <a:xfrm>
            <a:off x="5783655" y="1099219"/>
            <a:ext cx="2222969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862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65497" y="777489"/>
            <a:ext cx="8962406" cy="646330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en-US" altLang="zh-CN" sz="1800" i="1" dirty="0" smtClean="0"/>
              <a:t>      Pride </a:t>
            </a:r>
            <a:r>
              <a:rPr lang="en-US" altLang="zh-CN" sz="1800" i="1" dirty="0"/>
              <a:t>and Prejudice </a:t>
            </a:r>
            <a:r>
              <a:rPr lang="en-US" altLang="zh-CN" sz="1800" dirty="0"/>
              <a:t>is the masterpiece </a:t>
            </a:r>
            <a:r>
              <a:rPr lang="en-US" altLang="zh-CN" sz="1800" dirty="0" smtClean="0"/>
              <a:t>of famous British </a:t>
            </a:r>
            <a:r>
              <a:rPr lang="en-US" altLang="zh-CN" sz="1800" dirty="0"/>
              <a:t>writer Jane </a:t>
            </a:r>
            <a:r>
              <a:rPr lang="en-US" altLang="zh-CN" sz="1800" dirty="0" smtClean="0"/>
              <a:t>Austen of the 19</a:t>
            </a:r>
            <a:r>
              <a:rPr lang="en-US" altLang="zh-CN" sz="1800" baseline="30000" dirty="0" smtClean="0"/>
              <a:t>th</a:t>
            </a:r>
            <a:r>
              <a:rPr lang="en-US" altLang="zh-CN" sz="1800" dirty="0" smtClean="0"/>
              <a:t> century. </a:t>
            </a:r>
            <a:r>
              <a:rPr lang="en-US" altLang="zh-CN" sz="1800" dirty="0"/>
              <a:t>It is a romantic story of </a:t>
            </a:r>
            <a:r>
              <a:rPr lang="en-US" altLang="zh-CN" sz="1800" dirty="0" smtClean="0"/>
              <a:t>realism which is imbued with 21-year-old Austen’s sharp </a:t>
            </a:r>
            <a:r>
              <a:rPr lang="en-US" altLang="zh-CN" sz="1800" dirty="0"/>
              <a:t>observation of social lives </a:t>
            </a:r>
            <a:r>
              <a:rPr lang="en-US" altLang="zh-CN" sz="1800" dirty="0" smtClean="0"/>
              <a:t>that makes </a:t>
            </a:r>
            <a:r>
              <a:rPr lang="en-US" altLang="zh-CN" sz="1800" dirty="0"/>
              <a:t>the style of this book surprisingly mature and </a:t>
            </a:r>
            <a:r>
              <a:rPr lang="en-US" altLang="zh-CN" sz="1800" dirty="0" smtClean="0"/>
              <a:t>lively. The </a:t>
            </a:r>
            <a:r>
              <a:rPr lang="en-US" altLang="zh-CN" sz="1800" dirty="0"/>
              <a:t>story revolves around the marriage events of </a:t>
            </a:r>
            <a:r>
              <a:rPr lang="en-US" altLang="zh-CN" sz="1800" dirty="0" smtClean="0"/>
              <a:t>5 </a:t>
            </a:r>
            <a:r>
              <a:rPr lang="en-US" altLang="zh-CN" sz="1800" dirty="0"/>
              <a:t>daughters in </a:t>
            </a:r>
            <a:r>
              <a:rPr lang="en-US" altLang="zh-CN" sz="1800" dirty="0" smtClean="0"/>
              <a:t>the Bennet family. </a:t>
            </a:r>
            <a:r>
              <a:rPr lang="en-US" altLang="zh-CN" sz="1800" dirty="0"/>
              <a:t>Mr</a:t>
            </a:r>
            <a:r>
              <a:rPr lang="en-US" altLang="zh-CN" sz="1800" dirty="0" smtClean="0"/>
              <a:t>. Bingley</a:t>
            </a:r>
            <a:r>
              <a:rPr lang="en-US" altLang="zh-CN" sz="1800" dirty="0"/>
              <a:t>, a new bachelor from London, has fallen in love with the </a:t>
            </a:r>
            <a:r>
              <a:rPr lang="en-US" altLang="zh-CN" sz="1800" dirty="0" smtClean="0"/>
              <a:t>most beautiful and tender Bennet eldest daughter</a:t>
            </a:r>
            <a:r>
              <a:rPr lang="en-US" altLang="zh-CN" sz="1800" dirty="0"/>
              <a:t>, Jane, and his friend, Darcy, loves the </a:t>
            </a:r>
            <a:r>
              <a:rPr lang="en-US" altLang="zh-CN" sz="1800" dirty="0" smtClean="0"/>
              <a:t>second </a:t>
            </a:r>
            <a:r>
              <a:rPr lang="en-US" altLang="zh-CN" sz="1800" dirty="0"/>
              <a:t>daughter, Elizabeth. </a:t>
            </a:r>
            <a:r>
              <a:rPr lang="en-US" altLang="zh-CN" sz="1800" dirty="0" smtClean="0"/>
              <a:t>After </a:t>
            </a:r>
            <a:r>
              <a:rPr lang="en-US" altLang="zh-CN" sz="1800" dirty="0"/>
              <a:t>a series of interesting twists and turns, </a:t>
            </a:r>
            <a:r>
              <a:rPr lang="en-US" altLang="zh-CN" sz="1800" dirty="0" smtClean="0"/>
              <a:t>misunderstandings are </a:t>
            </a:r>
            <a:r>
              <a:rPr lang="en-US" altLang="zh-CN" sz="1800" dirty="0"/>
              <a:t>finally </a:t>
            </a:r>
            <a:r>
              <a:rPr lang="en-US" altLang="zh-CN" sz="1800" dirty="0" smtClean="0"/>
              <a:t>eliminated with </a:t>
            </a:r>
            <a:r>
              <a:rPr lang="en-US" altLang="zh-CN" sz="1800" dirty="0"/>
              <a:t>Darcy </a:t>
            </a:r>
            <a:r>
              <a:rPr lang="en-US" altLang="zh-CN" sz="1800" dirty="0" smtClean="0"/>
              <a:t>overcoming his pride and </a:t>
            </a:r>
            <a:r>
              <a:rPr lang="en-US" altLang="zh-CN" sz="1800" dirty="0"/>
              <a:t>Elizabeth </a:t>
            </a:r>
            <a:r>
              <a:rPr lang="en-US" altLang="zh-CN" sz="1800" dirty="0" smtClean="0"/>
              <a:t>casting away her prejudice against Darcy. At </a:t>
            </a:r>
            <a:r>
              <a:rPr lang="en-US" altLang="zh-CN" sz="1800" dirty="0"/>
              <a:t>last </a:t>
            </a:r>
            <a:r>
              <a:rPr lang="en-US" altLang="zh-CN" sz="1800" dirty="0" smtClean="0"/>
              <a:t>the two couples </a:t>
            </a:r>
            <a:r>
              <a:rPr lang="en-US" altLang="zh-CN" sz="1800" dirty="0"/>
              <a:t>get married. </a:t>
            </a:r>
            <a:endParaRPr lang="en-US" altLang="zh-CN" sz="1800" dirty="0" smtClean="0"/>
          </a:p>
          <a:p>
            <a:pPr algn="just"/>
            <a:r>
              <a:rPr lang="en-US" altLang="zh-CN" sz="1800" dirty="0"/>
              <a:t> </a:t>
            </a:r>
            <a:r>
              <a:rPr lang="en-US" altLang="zh-CN" sz="1800" dirty="0" smtClean="0"/>
              <a:t>     In a sense, the story reflects Austen’s view on marriage, namely, it </a:t>
            </a:r>
            <a:r>
              <a:rPr lang="en-US" altLang="zh-CN" sz="1800" dirty="0"/>
              <a:t>is fault to marry </a:t>
            </a:r>
            <a:r>
              <a:rPr lang="en-US" altLang="zh-CN" sz="1800" dirty="0" smtClean="0"/>
              <a:t>merely for property 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 social status though </a:t>
            </a:r>
            <a:r>
              <a:rPr lang="en-US" altLang="zh-CN" sz="1800" dirty="0"/>
              <a:t>it is also foolish to take these elements into </a:t>
            </a:r>
            <a:r>
              <a:rPr lang="en-US" altLang="zh-CN" sz="1800" dirty="0" smtClean="0"/>
              <a:t>no account. In the story, Mr</a:t>
            </a:r>
            <a:r>
              <a:rPr lang="en-US" altLang="zh-CN" sz="1800" dirty="0"/>
              <a:t>.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Bingley’s sister strongly </a:t>
            </a:r>
            <a:r>
              <a:rPr lang="en-US" altLang="zh-CN" sz="1800" dirty="0"/>
              <a:t>opposed his plan of marrying Jane because </a:t>
            </a:r>
            <a:r>
              <a:rPr lang="en-US" altLang="zh-CN" sz="1800" dirty="0" smtClean="0"/>
              <a:t>Jane didn’t have much property </a:t>
            </a:r>
            <a:r>
              <a:rPr lang="en-US" altLang="zh-CN" sz="1800" dirty="0"/>
              <a:t>and </a:t>
            </a:r>
            <a:r>
              <a:rPr lang="en-US" altLang="zh-CN" sz="1800" dirty="0" smtClean="0"/>
              <a:t>her </a:t>
            </a:r>
            <a:r>
              <a:rPr lang="en-US" altLang="zh-CN" sz="1800" dirty="0"/>
              <a:t>social </a:t>
            </a:r>
            <a:r>
              <a:rPr lang="en-US" altLang="zh-CN" sz="1800" dirty="0" smtClean="0"/>
              <a:t>position was </a:t>
            </a:r>
            <a:r>
              <a:rPr lang="en-US" altLang="zh-CN" sz="1800" dirty="0"/>
              <a:t>much lower than </a:t>
            </a:r>
            <a:r>
              <a:rPr lang="en-US" altLang="zh-CN" sz="1800" dirty="0" smtClean="0"/>
              <a:t>theirs,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from which</a:t>
            </a:r>
            <a:r>
              <a:rPr lang="zh-CN" altLang="en-US" sz="1800" dirty="0" smtClean="0"/>
              <a:t> </a:t>
            </a:r>
            <a:r>
              <a:rPr lang="en-US" altLang="zh-CN" sz="1800" dirty="0"/>
              <a:t>we can see </a:t>
            </a:r>
            <a:r>
              <a:rPr lang="en-US" altLang="zh-CN" sz="1800" dirty="0" smtClean="0"/>
              <a:t>that there were </a:t>
            </a:r>
            <a:r>
              <a:rPr lang="en-US" altLang="zh-CN" sz="1800" dirty="0"/>
              <a:t>a lot of obstacles for </a:t>
            </a:r>
            <a:r>
              <a:rPr lang="en-US" altLang="zh-CN" sz="1800" dirty="0" smtClean="0"/>
              <a:t>a not very rich woman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get </a:t>
            </a:r>
            <a:r>
              <a:rPr lang="en-US" altLang="zh-CN" sz="1800" dirty="0"/>
              <a:t>a wealthy </a:t>
            </a:r>
            <a:r>
              <a:rPr lang="en-US" altLang="zh-CN" sz="1800" dirty="0" smtClean="0"/>
              <a:t>husband at that time due to pressure from friends and relatives. Bearing this in mind, we can understand that it’s quite courageous as well as respectable for Elizabeth to </a:t>
            </a:r>
            <a:r>
              <a:rPr lang="en-US" altLang="zh-CN" sz="1800" dirty="0"/>
              <a:t>reject Darcy’s first marriage proposal because of his pride </a:t>
            </a:r>
            <a:r>
              <a:rPr lang="en-US" altLang="zh-CN" sz="1800" dirty="0" smtClean="0"/>
              <a:t>and sense of superiority. Being </a:t>
            </a:r>
            <a:r>
              <a:rPr lang="en-US" altLang="zh-CN" sz="1800" dirty="0"/>
              <a:t>a </a:t>
            </a:r>
            <a:r>
              <a:rPr lang="en-US" altLang="zh-CN" sz="1800" dirty="0" smtClean="0"/>
              <a:t>resourceful and dignified </a:t>
            </a:r>
            <a:r>
              <a:rPr lang="en-US" altLang="zh-CN" sz="1800" dirty="0"/>
              <a:t>woman, Elizabeth demonstrated </a:t>
            </a:r>
            <a:r>
              <a:rPr lang="en-US" altLang="zh-CN" sz="1800" dirty="0" smtClean="0"/>
              <a:t>her strong attitude of not taking wealth and social status as the main concern in choosing a husband though she later accepted willingly Darcy’s second proposal out of true love. </a:t>
            </a:r>
          </a:p>
          <a:p>
            <a:pPr algn="just"/>
            <a:r>
              <a:rPr lang="en-US" altLang="zh-CN" sz="1800" dirty="0" smtClean="0"/>
              <a:t>      Thus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by reading </a:t>
            </a:r>
            <a:r>
              <a:rPr lang="en-US" altLang="zh-CN" sz="1800" dirty="0"/>
              <a:t>this </a:t>
            </a:r>
            <a:r>
              <a:rPr lang="en-US" altLang="zh-CN" sz="1800" dirty="0" smtClean="0"/>
              <a:t>book, I get my lifelong bequest, that is, in </a:t>
            </a:r>
            <a:r>
              <a:rPr lang="en-US" altLang="zh-CN" sz="1800" dirty="0"/>
              <a:t>the </a:t>
            </a:r>
            <a:r>
              <a:rPr lang="en-US" altLang="zh-CN" sz="1800" dirty="0" smtClean="0"/>
              <a:t>pursuit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true love, we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should have </a:t>
            </a:r>
            <a:r>
              <a:rPr lang="en-US" altLang="zh-CN" sz="1800" dirty="0"/>
              <a:t>a firm </a:t>
            </a:r>
            <a:r>
              <a:rPr lang="en-US" altLang="zh-CN" sz="1800" dirty="0" smtClean="0"/>
              <a:t>belief in the priority of love in choosing a husband or a wife without succumbing to minor concerns like fame,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wealth, social status, etc.</a:t>
            </a:r>
            <a:r>
              <a:rPr lang="zh-CN" altLang="en-US" sz="1800" dirty="0" smtClean="0"/>
              <a:t> </a:t>
            </a:r>
            <a:r>
              <a:rPr lang="zh-CN" altLang="zh-CN" sz="1800" dirty="0"/>
              <a:t>　</a:t>
            </a:r>
            <a:endParaRPr lang="zh-CN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80259" y="1524855"/>
            <a:ext cx="477042" cy="92392"/>
          </a:xfrm>
          <a:prstGeom prst="rect">
            <a:avLst/>
          </a:prstGeom>
          <a:noFill/>
        </p:spPr>
        <p:txBody>
          <a:bodyPr vert="eaVert" wrap="none" lIns="91434" tIns="45717" rIns="91434" bIns="45717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8780" y="442203"/>
            <a:ext cx="6207148" cy="430887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en-US" altLang="zh-CN" sz="2200" dirty="0">
                <a:solidFill>
                  <a:srgbClr val="C00000"/>
                </a:solidFill>
                <a:latin typeface="Algerian" pitchFamily="82" charset="0"/>
              </a:rPr>
              <a:t>My Understanding of </a:t>
            </a:r>
            <a:r>
              <a:rPr lang="en-US" altLang="zh-CN" sz="2200" i="1" dirty="0">
                <a:solidFill>
                  <a:srgbClr val="C00000"/>
                </a:solidFill>
                <a:latin typeface="Algerian" pitchFamily="82" charset="0"/>
              </a:rPr>
              <a:t>Pride and prejudice</a:t>
            </a:r>
            <a:endParaRPr lang="zh-CN" altLang="en-US" sz="2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87817" y="465290"/>
            <a:ext cx="1949561" cy="384715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just"/>
            <a:r>
              <a:rPr lang="zh-CN" altLang="en-US" dirty="0">
                <a:solidFill>
                  <a:srgbClr val="A22E94"/>
                </a:solidFill>
                <a:latin typeface="华文行楷" pitchFamily="2" charset="-122"/>
                <a:ea typeface="华文行楷" pitchFamily="2" charset="-122"/>
              </a:rPr>
              <a:t>高二</a:t>
            </a:r>
            <a:r>
              <a:rPr lang="en-US" altLang="zh-CN" dirty="0">
                <a:solidFill>
                  <a:srgbClr val="A22E94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dirty="0">
                <a:solidFill>
                  <a:srgbClr val="A22E94"/>
                </a:solidFill>
                <a:latin typeface="华文行楷" pitchFamily="2" charset="-122"/>
                <a:ea typeface="华文行楷" pitchFamily="2" charset="-122"/>
              </a:rPr>
              <a:t>班   王子一</a:t>
            </a:r>
          </a:p>
        </p:txBody>
      </p:sp>
    </p:spTree>
    <p:extLst>
      <p:ext uri="{BB962C8B-B14F-4D97-AF65-F5344CB8AC3E}">
        <p14:creationId xmlns:p14="http://schemas.microsoft.com/office/powerpoint/2010/main" val="875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6510</TotalTime>
  <Words>600</Words>
  <Application>Microsoft Office PowerPoint</Application>
  <PresentationFormat>自定义</PresentationFormat>
  <Paragraphs>11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华文行楷</vt:lpstr>
      <vt:lpstr>华文琥珀</vt:lpstr>
      <vt:lpstr>宋体</vt:lpstr>
      <vt:lpstr>Algerian</vt:lpstr>
      <vt:lpstr>Arial</vt:lpstr>
      <vt:lpstr>Calibri</vt:lpstr>
      <vt:lpstr>Calibri Light</vt:lpstr>
      <vt:lpstr>Cooper Black</vt:lpstr>
      <vt:lpstr>Office 主题</vt:lpstr>
      <vt:lpstr>1_Office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101</dc:creator>
  <cp:lastModifiedBy>101</cp:lastModifiedBy>
  <cp:revision>351</cp:revision>
  <cp:lastPrinted>2017-12-18T03:24:12Z</cp:lastPrinted>
  <dcterms:created xsi:type="dcterms:W3CDTF">2017-12-14T00:29:48Z</dcterms:created>
  <dcterms:modified xsi:type="dcterms:W3CDTF">2018-06-11T09:05:35Z</dcterms:modified>
</cp:coreProperties>
</file>